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2.xml" ContentType="application/vnd.openxmlformats-officedocument.presentationml.notesSlide+xml"/>
  <Override PartName="/ppt/ink/ink9.xml" ContentType="application/inkml+xml"/>
  <Override PartName="/ppt/notesSlides/notesSlide63.xml" ContentType="application/vnd.openxmlformats-officedocument.presentationml.notesSlide+xml"/>
  <Override PartName="/ppt/ink/ink10.xml" ContentType="application/inkml+xml"/>
  <Override PartName="/ppt/notesSlides/notesSlide64.xml" ContentType="application/vnd.openxmlformats-officedocument.presentationml.notesSlide+xml"/>
  <Override PartName="/ppt/ink/ink11.xml" ContentType="application/inkml+xml"/>
  <Override PartName="/ppt/notesSlides/notesSlide65.xml" ContentType="application/vnd.openxmlformats-officedocument.presentationml.notesSlide+xml"/>
  <Override PartName="/ppt/ink/ink12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681" r:id="rId2"/>
    <p:sldId id="829" r:id="rId3"/>
    <p:sldId id="830" r:id="rId4"/>
    <p:sldId id="831" r:id="rId5"/>
    <p:sldId id="832" r:id="rId6"/>
    <p:sldId id="833" r:id="rId7"/>
    <p:sldId id="834" r:id="rId8"/>
    <p:sldId id="835" r:id="rId9"/>
    <p:sldId id="836" r:id="rId10"/>
    <p:sldId id="841" r:id="rId11"/>
    <p:sldId id="837" r:id="rId12"/>
    <p:sldId id="838" r:id="rId13"/>
    <p:sldId id="840" r:id="rId14"/>
    <p:sldId id="628" r:id="rId15"/>
    <p:sldId id="750" r:id="rId16"/>
    <p:sldId id="751" r:id="rId17"/>
    <p:sldId id="753" r:id="rId18"/>
    <p:sldId id="755" r:id="rId19"/>
    <p:sldId id="756" r:id="rId20"/>
    <p:sldId id="757" r:id="rId21"/>
    <p:sldId id="758" r:id="rId22"/>
    <p:sldId id="759" r:id="rId23"/>
    <p:sldId id="843" r:id="rId24"/>
    <p:sldId id="844" r:id="rId25"/>
    <p:sldId id="845" r:id="rId26"/>
    <p:sldId id="846" r:id="rId27"/>
    <p:sldId id="762" r:id="rId28"/>
    <p:sldId id="760" r:id="rId29"/>
    <p:sldId id="761" r:id="rId30"/>
    <p:sldId id="763" r:id="rId31"/>
    <p:sldId id="764" r:id="rId32"/>
    <p:sldId id="765" r:id="rId33"/>
    <p:sldId id="766" r:id="rId34"/>
    <p:sldId id="767" r:id="rId35"/>
    <p:sldId id="768" r:id="rId36"/>
    <p:sldId id="781" r:id="rId37"/>
    <p:sldId id="770" r:id="rId38"/>
    <p:sldId id="771" r:id="rId39"/>
    <p:sldId id="772" r:id="rId40"/>
    <p:sldId id="774" r:id="rId41"/>
    <p:sldId id="775" r:id="rId42"/>
    <p:sldId id="776" r:id="rId43"/>
    <p:sldId id="773" r:id="rId44"/>
    <p:sldId id="777" r:id="rId45"/>
    <p:sldId id="778" r:id="rId46"/>
    <p:sldId id="779" r:id="rId47"/>
    <p:sldId id="780" r:id="rId48"/>
    <p:sldId id="782" r:id="rId49"/>
    <p:sldId id="783" r:id="rId50"/>
    <p:sldId id="784" r:id="rId51"/>
    <p:sldId id="785" r:id="rId52"/>
    <p:sldId id="786" r:id="rId53"/>
    <p:sldId id="842" r:id="rId54"/>
    <p:sldId id="787" r:id="rId55"/>
    <p:sldId id="788" r:id="rId56"/>
    <p:sldId id="789" r:id="rId57"/>
    <p:sldId id="790" r:id="rId58"/>
    <p:sldId id="791" r:id="rId59"/>
    <p:sldId id="812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800" r:id="rId69"/>
    <p:sldId id="801" r:id="rId70"/>
    <p:sldId id="802" r:id="rId71"/>
    <p:sldId id="803" r:id="rId72"/>
    <p:sldId id="804" r:id="rId73"/>
    <p:sldId id="805" r:id="rId74"/>
    <p:sldId id="806" r:id="rId75"/>
    <p:sldId id="807" r:id="rId76"/>
    <p:sldId id="808" r:id="rId77"/>
    <p:sldId id="847" r:id="rId78"/>
    <p:sldId id="809" r:id="rId79"/>
    <p:sldId id="817" r:id="rId80"/>
    <p:sldId id="818" r:id="rId81"/>
    <p:sldId id="819" r:id="rId82"/>
    <p:sldId id="820" r:id="rId83"/>
    <p:sldId id="811" r:id="rId84"/>
    <p:sldId id="848" r:id="rId85"/>
    <p:sldId id="813" r:id="rId86"/>
    <p:sldId id="814" r:id="rId87"/>
    <p:sldId id="821" r:id="rId88"/>
    <p:sldId id="815" r:id="rId89"/>
    <p:sldId id="816" r:id="rId90"/>
    <p:sldId id="823" r:id="rId91"/>
    <p:sldId id="824" r:id="rId92"/>
    <p:sldId id="825" r:id="rId93"/>
    <p:sldId id="826" r:id="rId94"/>
    <p:sldId id="827" r:id="rId95"/>
    <p:sldId id="828" r:id="rId96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75629" autoAdjust="0"/>
  </p:normalViewPr>
  <p:slideViewPr>
    <p:cSldViewPr>
      <p:cViewPr varScale="1">
        <p:scale>
          <a:sx n="80" d="100"/>
          <a:sy n="80" d="100"/>
        </p:scale>
        <p:origin x="133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4/7/2024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39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54 24575,'49'1'0,"-25"1"0,0-2 0,0 0 0,0-2 0,-1 0 0,1-2 0,-1-1 0,31-9 0,-35 7-195,0 1 0,1 1 0,0 1 0,0 1 0,0 1 0,38 0 0,-35 2-6631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50:11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2263 1969 24575,'-122'-2'0,"0"-5"0,-191-37 0,220 24 0,1-5 0,1-4 0,-161-75 0,0-26 0,-291-204 0,345 188 0,175 126 0,1-1 0,0-1 0,2-1 0,0 0 0,-30-51 0,45 65 0,1 0 0,0 0 0,1-1 0,0 1 0,1-1 0,0 0 0,0 0 0,0-14 0,2-11 0,3-38 0,1 10 0,-3 33 0,2 0 0,0 1 0,2 0 0,2-1 0,0 2 0,2-1 0,13-29 0,-14 40 0,1 0 0,1 1 0,1-1 0,0 2 0,1 0 0,1 0 0,0 1 0,1 1 0,1 0 0,0 1 0,26-17 0,-8 11 0,1 1 0,1 2 0,0 1 0,55-14 0,155-24 0,-47 26 0,217-1 0,205 31 0,-536 0 0,0 4 0,-1 3 0,0 4 0,-1 4 0,125 43 0,381 191 0,-552-236 0,0 1 0,-2 2 0,0 2 0,58 46 0,-87-62 0,-1 1 0,0-1 0,0 1 0,0 0 0,0 0 0,-1 0 0,0 0 0,-1 0 0,1 1 0,-1 0 0,0-1 0,-1 1 0,0 0 0,0 0 0,0 0 0,-1-1 0,0 1 0,-1 12 0,-1 0 0,-1-1 0,-1 1 0,-1-1 0,0 0 0,-14 30 0,-3-7 0,-2-1 0,-1-1 0,-2-1 0,-62 66 0,39-53 0,-106 84 0,143-126 0,-1 0 0,0 0 0,0-2 0,0 0 0,-1 0 0,-31 8 0,1-4 0,-50 5 0,55-11 0,-81 22 0,79-13 0,-11 4 0,-71 15 0,91-26 0,0 2 0,1 1 0,0 2 0,-58 30 0,69-32 43,-1-2 0,-39 11 0,-10 3-1537,55-15-5332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50:13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 1 24575,'-9'0'0,"-174"4"0,144-1 0,0 2 0,-64 16 0,75-15 0,-1-1 0,0-1 0,0-2 0,-43-1 0,-21 1 0,38 7-1365,32-4-5461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1.0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0 24575,'1'9'0,"0"0"0,1 0 0,0 0 0,0 0 0,1-1 0,1 1 0,6 14 0,-5-13 0,0 0 0,-1 0 0,-1 1 0,0-1 0,3 13 0,-3 13 0,-3-24 0,1-1 0,1 1 0,0-1 0,0 0 0,1 0 0,0 0 0,10 20 0,-12-28 0,0 0 0,1 0 0,-1 0 0,0 0 0,-1 0 0,1 1 0,0-1 0,-1 0 0,0 0 0,0 1 0,0-1 0,0 0 0,0 0 0,0 1 0,-1-1 0,0 0 0,0 0 0,0 0 0,0 0 0,0 0 0,-1 0 0,-2 4 0,-3 4 0,-1 0 0,-1-1 0,1 0 0,-15 11 0,9-7 0,-56 41 0,47-35 47,18-16-282,0 0-1,0 0 1,1 0 0,0 1-1,-5 6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7.0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 24575,'111'2'0,"122"-4"0,-52-23-1365,-157 24-5461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8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24575,'13'0'0,"0"0"0,1 0 0,-1 1 0,1 1 0,-1 0 0,0 1 0,0 0 0,0 1 0,-1 1 0,1 0 0,-1 0 0,0 1 0,19 13 0,-16-8 0,0 0 0,0 0 0,-1 2 0,-1-1 0,0 2 0,19 25 0,-29-34 0,0-1 0,0 0 0,-1 1 0,0 0 0,0-1 0,0 1 0,0 0 0,-1 0 0,0 0 0,0 0 0,0 0 0,-1 1 0,1-1 0,-1 0 0,-1 0 0,1 0 0,-1 0 0,1 0 0,-2 0 0,1 0 0,0 0 0,-1 0 0,0 0 0,0 0 0,-1-1 0,1 1 0,-1-1 0,-6 8 0,-1-1 20,0-1 0,-1 1 0,-12 8 0,14-13-227,1 1 1,0 0 0,0 1-1,0 0 1,1 0-1,-10 16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7.0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 24575,'111'2'0,"122"-4"0,-52-23-1365,-157 24-5461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8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24575,'13'0'0,"0"0"0,1 0 0,-1 1 0,1 1 0,-1 0 0,0 1 0,0 0 0,0 1 0,-1 1 0,1 0 0,-1 0 0,0 1 0,19 13 0,-16-8 0,0 0 0,0 0 0,-1 2 0,-1-1 0,0 2 0,19 25 0,-29-34 0,0-1 0,0 0 0,-1 1 0,0 0 0,0-1 0,0 1 0,0 0 0,-1 0 0,0 0 0,0 0 0,0 0 0,-1 1 0,1-1 0,-1 0 0,-1 0 0,1 0 0,-1 0 0,1 0 0,-2 0 0,1 0 0,0 0 0,-1 0 0,0 0 0,0 0 0,-1-1 0,1 1 0,-1-1 0,-6 8 0,-1-1 20,0-1 0,-1 1 0,-12 8 0,14-13-227,1 1 1,0 0 0,0 1-1,0 0 1,1 0-1,-10 16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4/7/2024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n_Beyer" TargetMode="External"/><Relationship Id="rId7" Type="http://schemas.openxmlformats.org/officeDocument/2006/relationships/hyperlink" Target="https://en.wikipedia.org/wiki/United_States_Congress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am_Altman" TargetMode="External"/><Relationship Id="rId5" Type="http://schemas.openxmlformats.org/officeDocument/2006/relationships/hyperlink" Target="https://en.wikipedia.org/wiki/New_York_Times" TargetMode="External"/><Relationship Id="rId4" Type="http://schemas.openxmlformats.org/officeDocument/2006/relationships/hyperlink" Target="https://en.wikipedia.org/wiki/Ted_Lieu" TargetMode="Externa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68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51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60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96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位於舊金山先鋒大廈的總部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1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7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18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位於舊金山先鋒大廈的總部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2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06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17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4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3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74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93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43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27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BookCorpus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是一個數據集，包含網際網路上收集的約 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11,000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本未出版書籍的文本。它是用於訓練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GPT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初始版本的主要語料庫，並用作包括谷歌的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BERT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在內的，其他早期大型語言模型的訓練數據。 該數據集包含約 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9.85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億單詞，涵蓋了多種類型的書籍，包括浪漫小說、科幻小說和奇幻小說。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25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42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8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23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70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58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65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61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79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28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52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17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70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00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14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6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4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037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3097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7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4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498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102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55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206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473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3810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8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203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21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44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575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01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905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63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659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516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8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385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459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969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88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398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099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677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458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65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63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769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23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93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519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7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158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823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814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427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338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45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唐·拜爾"/>
              </a:rPr>
              <a:t>Don Beyer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劉泰德"/>
              </a:rPr>
              <a:t>Ted Lieu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向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紐約時報"/>
              </a:rPr>
              <a:t>紐約時報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證實，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首席執行官</a:t>
            </a:r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Sam Altman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於 </a:t>
            </a:r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2023 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年 </a:t>
            </a:r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1 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月訪問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美國國會"/>
              </a:rPr>
              <a:t>國會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，展示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GPT-4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及其與其他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zh-TW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模型相比改進的“安全控制”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835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190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078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1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1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4/7/2024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4/7/2024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wserling.com/tools/text-to-asci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neseconverter.com/en/convert/unico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OBcjhp4KSgQ?start=6&amp;feature=oembed" TargetMode="External"/><Relationship Id="rId4" Type="http://schemas.openxmlformats.org/officeDocument/2006/relationships/image" Target="../media/image2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3.png"/><Relationship Id="rId3" Type="http://schemas.openxmlformats.org/officeDocument/2006/relationships/customXml" Target="../ink/ink1.xml"/><Relationship Id="rId7" Type="http://schemas.openxmlformats.org/officeDocument/2006/relationships/image" Target="../media/image300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320.png"/><Relationship Id="rId5" Type="http://schemas.openxmlformats.org/officeDocument/2006/relationships/image" Target="../media/image290.png"/><Relationship Id="rId10" Type="http://schemas.openxmlformats.org/officeDocument/2006/relationships/customXml" Target="../ink/ink4.xml"/><Relationship Id="rId9" Type="http://schemas.openxmlformats.org/officeDocument/2006/relationships/image" Target="../media/image3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customXml" Target="../ink/ink6.xml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5" Type="http://schemas.openxmlformats.org/officeDocument/2006/relationships/image" Target="../media/image310.png"/><Relationship Id="rId9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customXml" Target="../ink/ink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customXml" Target="../ink/ink14.xml"/><Relationship Id="rId4" Type="http://schemas.openxmlformats.org/officeDocument/2006/relationships/image" Target="../media/image4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ChatGPT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看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202404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-06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地點：明新科技大學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中文寫詩規定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寫一首七言律詩，要押韻，要符合平仄。每一首詩的每一個字的筆劃都不可以超過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5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劃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5041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70631"/>
            <a:ext cx="7258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變成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Linux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虛擬機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1" dirty="0">
                <a:effectLst/>
                <a:latin typeface="Georgia" panose="02040502050405020303" pitchFamily="18" charset="0"/>
              </a:rPr>
              <a:t>I want you to act as a Linux terminal. I will type commands and you will reply with what the terminal should show. I want you to only reply with the terminal output inside one unique code block, and nothing else. do not write explanations. do not type commands unless I instruct you to do so. when I need to tell you something in English, I will do so by putting text inside curly brackets {like this}. my first command is </a:t>
            </a:r>
            <a:r>
              <a:rPr lang="en-US" altLang="zh-TW" sz="2800" b="0" i="1" dirty="0" err="1">
                <a:effectLst/>
                <a:latin typeface="Georgia" panose="02040502050405020303" pitchFamily="18" charset="0"/>
              </a:rPr>
              <a:t>pwd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75626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70631"/>
            <a:ext cx="7258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文字大冒險遊戲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請開始一個文字冒險遊戲 由你來描述遊戲場景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由玩家來決定要採的動作。請詳細描述場景中所有的物品、生物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如果景中的人物在對話或跟主角對話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請把對話內容完整輸出來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如果主角和場景中的任何生物互動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請把互動過程詳細述出來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不要出現重複的景或對話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故事要曲折離奇、高潮迭起。遊戲開始時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請詳述故事背景。現在遊戲開始。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7638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200150" y="170631"/>
            <a:ext cx="7258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嘴巴不乾淨的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357062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自己看影片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35456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神祕的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GPT-4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生成模型的其它服務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人工智慧的奇點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(Singularity)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80608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717223" y="228600"/>
            <a:ext cx="7848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5641F9-3D41-C509-11D8-47FC1FE2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2342"/>
            <a:ext cx="9144000" cy="4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692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美國一個人工智慧研究實驗室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日成立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一開始是非營利組織，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Inc.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創始資金是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認捐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創立之初是：與其他機構和研究者的「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自由合作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」，「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開放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」專利及研究成果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成立之初被認為是「開源」並提供有道德倫理法律規範完整，對人類文明進步有極大幫助的組織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5080FF8-E0CC-EAD4-CFE8-6F12E622E414}"/>
              </a:ext>
            </a:extLst>
          </p:cNvPr>
          <p:cNvSpPr txBox="1">
            <a:spLocks/>
          </p:cNvSpPr>
          <p:nvPr/>
        </p:nvSpPr>
        <p:spPr>
          <a:xfrm>
            <a:off x="717223" y="228600"/>
            <a:ext cx="7848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</p:txBody>
      </p:sp>
    </p:spTree>
    <p:extLst>
      <p:ext uri="{BB962C8B-B14F-4D97-AF65-F5344CB8AC3E}">
        <p14:creationId xmlns:p14="http://schemas.microsoft.com/office/powerpoint/2010/main" val="38800775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581275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32570" y="152400"/>
            <a:ext cx="54549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8DE751-DE28-9F18-3ACB-64784837D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1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031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ascii code/ </a:t>
            </a: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unicode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LaTEX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漢語拼音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中文拼英文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日文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輸入無意義句子或一個中文字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讓兩個</a:t>
            </a: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對話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作為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虛擬機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文字大冒險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暗黑</a:t>
            </a: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81150" y="250585"/>
            <a:ext cx="6877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先來玩一下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007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Elon Musk –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這就不用說了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Sam Altman - Y Combinator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總裁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Greg Brockman - 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Stripe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CTO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Ilya Sutskever – Google AI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專家</a:t>
            </a:r>
            <a:endParaRPr kumimoji="1" lang="en-US" altLang="zh-TW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Mira Murati – </a:t>
            </a:r>
            <a:r>
              <a:rPr kumimoji="1" lang="zh-TW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</a:t>
            </a:r>
            <a:r>
              <a:rPr kumimoji="1" lang="en-US" altLang="zh-TW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Tesla</a:t>
            </a:r>
            <a:r>
              <a:rPr kumimoji="1" lang="zh-TW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專家</a:t>
            </a:r>
            <a:endParaRPr kumimoji="1" lang="en-US" altLang="zh-TW" sz="32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Brad Lightcap – </a:t>
            </a:r>
            <a:r>
              <a:rPr kumimoji="1" lang="zh-TW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</a:t>
            </a:r>
            <a:r>
              <a:rPr kumimoji="1" lang="en-US" altLang="zh-TW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 Combinator </a:t>
            </a:r>
            <a:r>
              <a:rPr kumimoji="1" lang="zh-TW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及摩根大通副總裁</a:t>
            </a:r>
            <a:endParaRPr kumimoji="1" lang="en-US" altLang="zh-TW" sz="32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的初創成員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0306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21</a:t>
            </a:fld>
            <a:endParaRPr kumimoji="0"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2F4D65-C1A4-265F-B31F-8D7703050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65"/>
            <a:ext cx="9144000" cy="51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34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0D9BE6-B397-9847-82E2-32FAF54A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" y="990600"/>
            <a:ext cx="9076639" cy="5188137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159E8E28-A83B-1335-55E4-B0223F2F5A95}"/>
              </a:ext>
            </a:extLst>
          </p:cNvPr>
          <p:cNvSpPr/>
          <p:nvPr/>
        </p:nvSpPr>
        <p:spPr>
          <a:xfrm>
            <a:off x="6019800" y="34290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0835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25F8420-1795-A4AB-0B4F-66A3254F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30" y="0"/>
            <a:ext cx="7338140" cy="685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92041581-A594-EF32-70B8-3CB7155667A1}"/>
              </a:ext>
            </a:extLst>
          </p:cNvPr>
          <p:cNvSpPr/>
          <p:nvPr/>
        </p:nvSpPr>
        <p:spPr>
          <a:xfrm>
            <a:off x="4114800" y="17526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6A29C93-1395-0AC9-19AA-208D55C67DEB}"/>
              </a:ext>
            </a:extLst>
          </p:cNvPr>
          <p:cNvSpPr/>
          <p:nvPr/>
        </p:nvSpPr>
        <p:spPr>
          <a:xfrm>
            <a:off x="5867400" y="17526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2D69638-3AB8-0330-D58C-8FCCCC7B9C2D}"/>
              </a:ext>
            </a:extLst>
          </p:cNvPr>
          <p:cNvSpPr/>
          <p:nvPr/>
        </p:nvSpPr>
        <p:spPr>
          <a:xfrm>
            <a:off x="2133600" y="19050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2867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0D397AB-608F-B4CC-7D5E-05A505FC2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685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15155E1-B63A-B9A2-2B32-135CB87C2A3A}"/>
              </a:ext>
            </a:extLst>
          </p:cNvPr>
          <p:cNvSpPr/>
          <p:nvPr/>
        </p:nvSpPr>
        <p:spPr>
          <a:xfrm>
            <a:off x="5410200" y="17526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7547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EB1128-1A53-7844-6E00-8237DEE8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09" y="-20541"/>
            <a:ext cx="8075181" cy="685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0E1CF72-C6A9-BCB7-7052-7C04561ED370}"/>
              </a:ext>
            </a:extLst>
          </p:cNvPr>
          <p:cNvSpPr/>
          <p:nvPr/>
        </p:nvSpPr>
        <p:spPr>
          <a:xfrm>
            <a:off x="1524000" y="19050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6694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353812A-4C6B-2F5D-41D6-A05979DB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7" y="0"/>
            <a:ext cx="8154865" cy="685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96AE5D4C-9F0B-666F-BFEF-EAE1FF0ECDB0}"/>
              </a:ext>
            </a:extLst>
          </p:cNvPr>
          <p:cNvSpPr/>
          <p:nvPr/>
        </p:nvSpPr>
        <p:spPr>
          <a:xfrm>
            <a:off x="4191000" y="48006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62700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8075336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Elon Musk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Sam Altman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看到了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的興起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在舊金山的咖啡店，找了全矽谷最頂尖的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專家，來自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Tesla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等大公司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計劃成立一個非營利組織來推廣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，替人類文明建立福𧘲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28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2098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31082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初創資金需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億，由下列幾人投資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29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2098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949751-C607-C7E3-0E14-095667A0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38401"/>
            <a:ext cx="3810000" cy="20026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D0B3DFB-5B25-C007-DA0B-3CC5078C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2380957"/>
            <a:ext cx="4011462" cy="20601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7E437C-EB4E-F216-EC7C-CCA98BDAF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634312"/>
            <a:ext cx="3810000" cy="20166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2513071-1E4E-C39C-A183-60548D6AB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032" y="4634312"/>
            <a:ext cx="3886200" cy="19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809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https://www.browserling.com/tools/text-to-ascii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https://zh-tw.rakko.tools/tools/68/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67000" y="170631"/>
            <a:ext cx="3657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ASCII Code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1287877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8454124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Brockman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Yoshua Bengio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見面，請他推薦「業界最強的人」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31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146" name="Picture 2" descr="Greg Brockman - President, Chairman, &amp; Co-Founder - OpenAI ...">
            <a:extLst>
              <a:ext uri="{FF2B5EF4-FFF2-40B4-BE49-F238E27FC236}">
                <a16:creationId xmlns:a16="http://schemas.microsoft.com/office/drawing/2014/main" id="{675114CD-D58B-15EB-CC10-D5769F907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18121"/>
            <a:ext cx="2749279" cy="274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B41A5A-64E6-63D2-47F6-93AAADB48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064010"/>
            <a:ext cx="2400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332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70285" y="1355726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年，推出了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Gym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RoboSumo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年推出可以自動玩遊戲的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GameBot,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花了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萬美元在訓練模型上，佔總花費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1/4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32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980554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42" name="Picture 2" descr="Dota 2">
            <a:extLst>
              <a:ext uri="{FF2B5EF4-FFF2-40B4-BE49-F238E27FC236}">
                <a16:creationId xmlns:a16="http://schemas.microsoft.com/office/drawing/2014/main" id="{3B0834AB-70C8-8397-4C00-92F978FD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51820"/>
            <a:ext cx="58674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5452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2018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馬斯克離開，聲稱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和特斯拉的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自駕車有利益上的衝突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Altman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表示是因為馬斯克認為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的技術已遠遠落後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等大公司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馬斯克表示將接管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，但被董事會否決，他擔憂公司已商業化，而並無考慮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的潛在問題，馬斯克離開後，表示會持續做為捐贈者，然而至今一毛都沒捐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模型，訓練資料為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本未出版書籍的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BookCorpus(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111384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年，成立子公司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LP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成為「限制性營利組織」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聲稱其營利不得超過投資金額的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受到社會大眾的詬病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但也吸引了大量頂級科學家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頂級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科學家的薪資，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相當於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NFL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優秀四分衛的薪水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百萬美金起跳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模型，但不公開任何技術資料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008432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A24F83-0D17-508A-C1B9-4CBF320C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817842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9789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37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2290" name="Picture 2" descr="GPT-2 writing user interface with model &amp; decoder settings on the left.">
            <a:extLst>
              <a:ext uri="{FF2B5EF4-FFF2-40B4-BE49-F238E27FC236}">
                <a16:creationId xmlns:a16="http://schemas.microsoft.com/office/drawing/2014/main" id="{15D6E6D7-9E57-0945-B781-1CB8095FA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" y="1630169"/>
            <a:ext cx="9144000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324B216-CC66-8153-8E58-BBA3F88B0B88}"/>
              </a:ext>
            </a:extLst>
          </p:cNvPr>
          <p:cNvSpPr txBox="1"/>
          <p:nvPr/>
        </p:nvSpPr>
        <p:spPr>
          <a:xfrm>
            <a:off x="2209800" y="6211669"/>
            <a:ext cx="457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https://transformer.huggingface.co/doc/gpt2-large</a:t>
            </a:r>
          </a:p>
        </p:txBody>
      </p:sp>
    </p:spTree>
    <p:extLst>
      <p:ext uri="{BB962C8B-B14F-4D97-AF65-F5344CB8AC3E}">
        <p14:creationId xmlns:p14="http://schemas.microsoft.com/office/powerpoint/2010/main" val="108382016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同時推出了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38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5F2690-7EED-A13A-1D18-CF8B66D7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74" y="2542148"/>
            <a:ext cx="6858000" cy="41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2244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DALL-E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圖形生成服務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為了致敬電影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WALL-E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為了致敬西班牙超現實主義畫家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Dali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28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DALL-E 2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現在是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DALL-E 3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39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69DAD44-B91F-38BD-05DE-7CE3A81BD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3927293"/>
            <a:ext cx="56007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110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Unicode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至英文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hlinkClick r:id="rId3"/>
              </a:rPr>
              <a:t>https://www.chineseconverter.com/en/convert/unicode</a:t>
            </a:r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742919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GPT-3.5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為模型的聊天機器人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40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6386" name="Picture 2" descr="ChatGPT">
            <a:extLst>
              <a:ext uri="{FF2B5EF4-FFF2-40B4-BE49-F238E27FC236}">
                <a16:creationId xmlns:a16="http://schemas.microsoft.com/office/drawing/2014/main" id="{7F7E8AF7-465E-195D-7197-BF736D4DE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" y="2677418"/>
            <a:ext cx="9108649" cy="37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05803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月，已募資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日，微軟宣佈投入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日，微軟宣佈整合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Bing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Edge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Office 365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日，推出以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 Plus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收費服務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41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373649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42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9FFD4B4-D7C6-104C-EC75-5B191C4C6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9" y="1117964"/>
            <a:ext cx="9144000" cy="54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806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0183825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年注資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年宣稱投入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所有的服務都執行在微軟的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Azure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平台上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之前使用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服務，光訓練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DOTA2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就使用了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256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128000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為了建立能執行類似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服務的大的運算平台，微軟推出了「普羅米修斯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lang="en-US" altLang="zh-TW" sz="3200" b="1" i="0" dirty="0">
                <a:effectLst/>
                <a:latin typeface="Segoe UI" panose="020B0502040204020203" pitchFamily="34" charset="0"/>
              </a:rPr>
              <a:t>Prometheus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計劃」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44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6548311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45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406014-9DC8-BD5A-8146-0965C3E1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23099"/>
            <a:ext cx="8153400" cy="54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9623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46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E23B04-6AD4-EF2A-23C1-8F02BA93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37" y="1363758"/>
            <a:ext cx="6809526" cy="534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5879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47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AF6AA2-6A54-0A7B-3200-7971FE1A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6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58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9249404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70285" y="1355726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Gym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其它服務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1268" name="Picture 4" descr="Create your first OpenAI Gym environment [Tutorial] | Packt Hub">
            <a:extLst>
              <a:ext uri="{FF2B5EF4-FFF2-40B4-BE49-F238E27FC236}">
                <a16:creationId xmlns:a16="http://schemas.microsoft.com/office/drawing/2014/main" id="{B768A4A3-91D7-A60F-FABF-B40214628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0959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774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顯示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Latex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產生一個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chain rule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範例的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latex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，用於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markdown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中顯示</a:t>
            </a:r>
            <a:endParaRPr lang="en-US" altLang="zh-TW" sz="2800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n-US" altLang="zh-TW" sz="2800" dirty="0">
              <a:solidFill>
                <a:srgbClr val="ECECF1"/>
              </a:solidFill>
              <a:latin typeface="Söhne"/>
            </a:endParaRPr>
          </a:p>
          <a:p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$\cos(g(x^3-2x+1)^2+1) \</a:t>
            </a:r>
            <a:r>
              <a:rPr lang="en-US" altLang="zh-TW" sz="2800" b="0" i="0" dirty="0" err="1">
                <a:solidFill>
                  <a:srgbClr val="ECECF1"/>
                </a:solidFill>
                <a:effectLst/>
                <a:latin typeface="Söhne"/>
              </a:rPr>
              <a:t>cdot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 (3x^2-2)$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574848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70285" y="1355726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RoboSumo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50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其它服務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2" name="線上媒體 1" title="Competitive Self-Play">
            <a:hlinkClick r:id="" action="ppaction://media"/>
            <a:extLst>
              <a:ext uri="{FF2B5EF4-FFF2-40B4-BE49-F238E27FC236}">
                <a16:creationId xmlns:a16="http://schemas.microsoft.com/office/drawing/2014/main" id="{EF660F1F-93F4-660B-C86E-A1EC4BBBE29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4400" y="2286000"/>
            <a:ext cx="72828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58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 Five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51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其它服務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42" name="Picture 2" descr="Dota 2">
            <a:extLst>
              <a:ext uri="{FF2B5EF4-FFF2-40B4-BE49-F238E27FC236}">
                <a16:creationId xmlns:a16="http://schemas.microsoft.com/office/drawing/2014/main" id="{3B0834AB-70C8-8397-4C00-92F978FD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51820"/>
            <a:ext cx="58674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63563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Gym Retro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：玩古老電動的機器人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Debate Game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：辯論機器人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Dactyl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：人手形去控制實際物體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52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752600" y="1524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其它服務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510315-1257-12DC-8A22-CB92F2821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30" y="3357372"/>
            <a:ext cx="62579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495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BE6F761-CE9F-9C33-2D22-D0284687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284"/>
            <a:ext cx="9144000" cy="48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5702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神祕的</a:t>
            </a: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GPT-4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生成模型的其它服務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人工智慧的奇點</a:t>
            </a: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(Singularity)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7626893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什麼是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818652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 Generative Pre-trained Transformer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人工智慧聊天機器人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GPT-3.5/GPT-4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架構的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大型語言模型</a:t>
            </a:r>
            <a:endParaRPr kumimoji="1" lang="en-US" altLang="zh-TW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文字方式互動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(4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可以輸入圖片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用人類自然對話方式來互動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根據輸入的問題自動生成答案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編寫和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任何文字資料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的能力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上線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天後已有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萬使用者，上線兩個月後已有上億使用者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目前人類看過最接近「全能全知者」的東西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5416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9400312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基礎為生成型預訓練變換模型（</a:t>
            </a:r>
            <a:r>
              <a:rPr kumimoji="1" lang="en-US" altLang="zh-TW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上用人類回饋的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監督學習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強化學習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微調，兩種方法用人類教練來提高模型效能，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繼續從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使用者收集資料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用於加強訓練和微調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使用者可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回覆投贊成或反對票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投票時還可以額外填寫文字回應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文字之間的統計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相關性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史丹福研究：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GPT3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解決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70%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的心智理論任務，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GPT3.5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解決了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93%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的任務，相當於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歲兒童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5416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5861783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31890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(LLM)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的一種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後半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Decoder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為基礎的神經網路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在極大量的語言資料上訓練模型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語言資料為未標注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54165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153927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漢語拼音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無聲音漢語拼音測試</a:t>
            </a:r>
          </a:p>
        </p:txBody>
      </p:sp>
    </p:spTree>
    <p:extLst>
      <p:ext uri="{BB962C8B-B14F-4D97-AF65-F5344CB8AC3E}">
        <p14:creationId xmlns:p14="http://schemas.microsoft.com/office/powerpoint/2010/main" val="422870785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生成式，預訓練，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語言模型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主要就是預測「下一個出現的文字」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提出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(Ilya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是主要提出者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「自監督」的方法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先在沒有標註的資料上面訓練預訓練模型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NLG(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自然語言生成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54165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407164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61</a:t>
            </a:fld>
            <a:endParaRPr kumimoji="0" lang="en-US" dirty="0"/>
          </a:p>
        </p:txBody>
      </p:sp>
      <p:pic>
        <p:nvPicPr>
          <p:cNvPr id="19458" name="Picture 2" descr="undefined">
            <a:extLst>
              <a:ext uri="{FF2B5EF4-FFF2-40B4-BE49-F238E27FC236}">
                <a16:creationId xmlns:a16="http://schemas.microsoft.com/office/drawing/2014/main" id="{62043717-0A4A-62B3-B6C8-055F02D7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34" y="1447799"/>
            <a:ext cx="4285366" cy="51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61294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7903270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63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9F4F5C-B6F5-68E8-D7A8-110A0F03A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643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C8335A-C6E8-B4C4-D507-CC124B332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5364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5978241-5263-2955-E5DD-70E8E78E84B0}"/>
              </a:ext>
            </a:extLst>
          </p:cNvPr>
          <p:cNvGrpSpPr/>
          <p:nvPr/>
        </p:nvGrpSpPr>
        <p:grpSpPr>
          <a:xfrm>
            <a:off x="2629956" y="3072945"/>
            <a:ext cx="173520" cy="203760"/>
            <a:chOff x="2629956" y="3072945"/>
            <a:chExt cx="17352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9D87D10F-DD84-96B8-5440-6E139C6AAF45}"/>
                    </a:ext>
                  </a:extLst>
                </p14:cNvPr>
                <p14:cNvContentPartPr/>
                <p14:nvPr/>
              </p14:nvContentPartPr>
              <p14:xfrm>
                <a:off x="2629956" y="3175905"/>
                <a:ext cx="168840" cy="2052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9D87D10F-DD84-96B8-5440-6E139C6AAF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12316" y="3158265"/>
                  <a:ext cx="204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CBE8403A-5167-5729-1D10-256683497FFB}"/>
                    </a:ext>
                  </a:extLst>
                </p14:cNvPr>
                <p14:cNvContentPartPr/>
                <p14:nvPr/>
              </p14:nvContentPartPr>
              <p14:xfrm>
                <a:off x="2728596" y="3072945"/>
                <a:ext cx="74880" cy="20376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CBE8403A-5167-5729-1D10-256683497F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10956" y="3054945"/>
                  <a:ext cx="1105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3DB3809-8A11-7EB3-E39A-45E537CD20BF}"/>
              </a:ext>
            </a:extLst>
          </p:cNvPr>
          <p:cNvGrpSpPr/>
          <p:nvPr/>
        </p:nvGrpSpPr>
        <p:grpSpPr>
          <a:xfrm>
            <a:off x="4882836" y="3119745"/>
            <a:ext cx="273600" cy="156240"/>
            <a:chOff x="4882836" y="3119745"/>
            <a:chExt cx="2736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B20CB8F0-CBD8-755D-A8CF-6FEE7C372DDE}"/>
                    </a:ext>
                  </a:extLst>
                </p14:cNvPr>
                <p14:cNvContentPartPr/>
                <p14:nvPr/>
              </p14:nvContentPartPr>
              <p14:xfrm>
                <a:off x="4882836" y="3185625"/>
                <a:ext cx="197640" cy="1044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B20CB8F0-CBD8-755D-A8CF-6FEE7C372D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64836" y="3167985"/>
                  <a:ext cx="23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361B83A-4C2B-6F6C-9D04-205A99B0A81C}"/>
                    </a:ext>
                  </a:extLst>
                </p14:cNvPr>
                <p14:cNvContentPartPr/>
                <p14:nvPr/>
              </p14:nvContentPartPr>
              <p14:xfrm>
                <a:off x="5033676" y="3119745"/>
                <a:ext cx="122760" cy="15624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361B83A-4C2B-6F6C-9D04-205A99B0A8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16036" y="3102105"/>
                  <a:ext cx="15840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272197" y="2362200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5776815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0.3%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0.03%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2367E2A-5CF9-CEFF-B5E1-BAC923441BF7}"/>
              </a:ext>
            </a:extLst>
          </p:cNvPr>
          <p:cNvSpPr/>
          <p:nvPr/>
        </p:nvSpPr>
        <p:spPr>
          <a:xfrm>
            <a:off x="2928157" y="2537925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1168779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3DB3809-8A11-7EB3-E39A-45E537CD20BF}"/>
              </a:ext>
            </a:extLst>
          </p:cNvPr>
          <p:cNvGrpSpPr/>
          <p:nvPr/>
        </p:nvGrpSpPr>
        <p:grpSpPr>
          <a:xfrm>
            <a:off x="4882836" y="3119745"/>
            <a:ext cx="273600" cy="156240"/>
            <a:chOff x="4882836" y="3119745"/>
            <a:chExt cx="2736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B20CB8F0-CBD8-755D-A8CF-6FEE7C372DDE}"/>
                    </a:ext>
                  </a:extLst>
                </p14:cNvPr>
                <p14:cNvContentPartPr/>
                <p14:nvPr/>
              </p14:nvContentPartPr>
              <p14:xfrm>
                <a:off x="4882836" y="3185625"/>
                <a:ext cx="197640" cy="1044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B20CB8F0-CBD8-755D-A8CF-6FEE7C372D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64836" y="3167985"/>
                  <a:ext cx="23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361B83A-4C2B-6F6C-9D04-205A99B0A81C}"/>
                    </a:ext>
                  </a:extLst>
                </p14:cNvPr>
                <p14:cNvContentPartPr/>
                <p14:nvPr/>
              </p14:nvContentPartPr>
              <p14:xfrm>
                <a:off x="5033676" y="3119745"/>
                <a:ext cx="122760" cy="15624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361B83A-4C2B-6F6C-9D04-205A99B0A8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16036" y="3102105"/>
                  <a:ext cx="15840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272197" y="2362200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竹店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5776815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CA8B421-C302-641F-D9AC-DC83D0A04AD4}"/>
              </a:ext>
            </a:extLst>
          </p:cNvPr>
          <p:cNvSpPr/>
          <p:nvPr/>
        </p:nvSpPr>
        <p:spPr>
          <a:xfrm>
            <a:off x="2928157" y="2537925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1084393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272197" y="2362200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縣店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5776815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2F282C0-7478-88F0-A2BF-ECAADAA456D5}"/>
              </a:ext>
            </a:extLst>
          </p:cNvPr>
          <p:cNvSpPr/>
          <p:nvPr/>
        </p:nvSpPr>
        <p:spPr>
          <a:xfrm>
            <a:off x="3293373" y="2514232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8796921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新竹縣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972382" y="2362200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6386414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26D1D46-39C5-BA85-43A3-74AB25B5FC3C}"/>
              </a:ext>
            </a:extLst>
          </p:cNvPr>
          <p:cNvSpPr/>
          <p:nvPr/>
        </p:nvSpPr>
        <p:spPr>
          <a:xfrm>
            <a:off x="3691127" y="2514232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5107058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新竹縣新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943600" y="2388909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6386414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348F01C-5DDD-490C-26AA-95C57672FAE8}"/>
              </a:ext>
            </a:extLst>
          </p:cNvPr>
          <p:cNvSpPr/>
          <p:nvPr/>
        </p:nvSpPr>
        <p:spPr>
          <a:xfrm>
            <a:off x="3864862" y="2388909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81980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中文打英日文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豪阿油？唉姆飯，三克優</a:t>
            </a:r>
            <a:r>
              <a:rPr lang="en-US" altLang="zh-TW" sz="2800" dirty="0"/>
              <a:t>(how are you? I’m fine, thank you)</a:t>
            </a:r>
          </a:p>
          <a:p>
            <a:endParaRPr lang="en-US" altLang="zh-TW" sz="2800" dirty="0"/>
          </a:p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瓦達西瓦尼洪吉得斯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(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我是日本人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8348538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新竹縣新豐鄉新興路一號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445DB4-8736-B2A4-DE53-9179FCF93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42" y="2476132"/>
            <a:ext cx="1807658" cy="137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943600" y="2362200"/>
            <a:ext cx="91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[end]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6767414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6192034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9260087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Pre-Trained Model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使用大量語料庫建立的模型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可使用預訓練模型作為起點，而不是從頭開始構建模型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著名大規模預訓練語言模型如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BERT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大型公司都有自己的預訓練模型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54165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7755903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54165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73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B691D4-E380-00CA-1C37-DFC3441C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47787"/>
            <a:ext cx="842340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735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4723286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是一種採用自注意力機制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(Self-Attention)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的深度學習模型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(2017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Brain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提出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可以按輸入資料各部分重要性的不同而分配不同的權重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該模型主要用於自然語言處理（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）與電腦視覺（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CV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）領域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Autoencoder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，也有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decoder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可完全取代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中使用的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LSTM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Transformer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網路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08648707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Transformer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76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8A123-F6C2-A718-A61B-9D42488C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09" y="1260631"/>
            <a:ext cx="5995012" cy="55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8487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1242B0-C735-8F6F-5780-44868BCF6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" y="533400"/>
            <a:ext cx="9030862" cy="601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6410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Transformer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78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910AA3-F3C5-1F20-22BF-573EE158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1111060"/>
            <a:ext cx="40290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975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79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E3B7EE-F5DE-6BE3-8622-0E847EC8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53197"/>
            <a:ext cx="7440302" cy="55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397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中英文考試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寫一句全部用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X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開頭的英文段落，要有實際意義，並翻譯成中文</a:t>
            </a:r>
            <a:endParaRPr lang="en-US" altLang="zh-TW" sz="2800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n-US" altLang="zh-TW" sz="2800" dirty="0">
              <a:solidFill>
                <a:srgbClr val="ECECF1"/>
              </a:solidFill>
              <a:latin typeface="Söhne"/>
            </a:endParaRPr>
          </a:p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小明香港腳，去看醫生，看到醫生就說「腳癢，腳癢」，醫生就客氣的回答「哪裏，哪裏」，小明指著腳說「這裏，這裏」。上面的笑話笑點是什麼？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321329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3925731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73546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https://transformer.huggingface.co/doc/gpt2-large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GPT2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playground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81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ADCE17-C432-62FC-60B3-DFFF912E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517990"/>
            <a:ext cx="8915400" cy="395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4000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8179422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83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9F4765-696B-A3CB-F5F6-467DA0D4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4" y="1752600"/>
            <a:ext cx="8981074" cy="335280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E5481BB3-134B-7BAC-3811-BE729CC24871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98681054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84</a:t>
            </a:fld>
            <a:endParaRPr kumimoji="0" lang="en-US" dirty="0"/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02BC5F98-B3EC-D6B0-2F3F-E909F81E1F90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7E67A-9911-E5DA-B32B-A74E1889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84673"/>
            <a:ext cx="5542706" cy="53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3081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85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DF60B0-22BA-9DB2-4251-B7DB5D46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08917"/>
            <a:ext cx="8242953" cy="472440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02BC5F98-B3EC-D6B0-2F3F-E909F81E1F90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5FDE8-36CC-2EE9-F833-30DDF9ACDEF8}"/>
              </a:ext>
            </a:extLst>
          </p:cNvPr>
          <p:cNvSpPr txBox="1"/>
          <p:nvPr/>
        </p:nvSpPr>
        <p:spPr>
          <a:xfrm>
            <a:off x="457200" y="12385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此為</a:t>
            </a:r>
            <a:r>
              <a:rPr kumimoji="1"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Bloom</a:t>
            </a:r>
            <a:r>
              <a:rPr kumimoji="1"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519988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86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391F30-EE34-8B59-4A1F-81C4AC10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7086600" cy="4301032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40482D72-A3C4-0D5F-8679-DB9C5B10959D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102374570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BA279A0-C5F1-278C-D6DA-EFCDDD72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36489"/>
            <a:ext cx="7467600" cy="5147497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9F2E0C5A-F96F-34A2-C91D-E3E6D915EADD}"/>
              </a:ext>
            </a:extLst>
          </p:cNvPr>
          <p:cNvGrpSpPr/>
          <p:nvPr/>
        </p:nvGrpSpPr>
        <p:grpSpPr>
          <a:xfrm>
            <a:off x="7047572" y="3910238"/>
            <a:ext cx="1234800" cy="708840"/>
            <a:chOff x="7047572" y="3910238"/>
            <a:chExt cx="123480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91FB894C-BDD8-0A9A-EA0B-A0D44F459743}"/>
                    </a:ext>
                  </a:extLst>
                </p14:cNvPr>
                <p14:cNvContentPartPr/>
                <p14:nvPr/>
              </p14:nvContentPartPr>
              <p14:xfrm>
                <a:off x="7047572" y="3910238"/>
                <a:ext cx="1234800" cy="70884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91FB894C-BDD8-0A9A-EA0B-A0D44F4597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29932" y="3892598"/>
                  <a:ext cx="127044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AA67812A-3FFF-7A51-D65C-F767E685A0BF}"/>
                    </a:ext>
                  </a:extLst>
                </p14:cNvPr>
                <p14:cNvContentPartPr/>
                <p14:nvPr/>
              </p14:nvContentPartPr>
              <p14:xfrm>
                <a:off x="7532492" y="4477598"/>
                <a:ext cx="263880" cy="2484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AA67812A-3FFF-7A51-D65C-F767E685A0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14852" y="4459958"/>
                  <a:ext cx="299520" cy="6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B1266FF5-8FB7-5CF8-EC59-DFCE093BF65E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90236221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88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5EAFBA-D6EB-489D-B884-E82FC9A9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07406"/>
            <a:ext cx="7391400" cy="554355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7F712D7D-B009-172C-BD6C-1EB396BE9918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364022822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DC46B0-C2CF-1EAD-3962-8F10C818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28457"/>
            <a:ext cx="7181850" cy="5386388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8BC0CC5F-5682-6B20-58A8-B36A5251B4EC}"/>
              </a:ext>
            </a:extLst>
          </p:cNvPr>
          <p:cNvSpPr txBox="1">
            <a:spLocks/>
          </p:cNvSpPr>
          <p:nvPr/>
        </p:nvSpPr>
        <p:spPr>
          <a:xfrm>
            <a:off x="2286000" y="121892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30252268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70631"/>
            <a:ext cx="7258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中文單一字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無意義字詢問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𤯂</a:t>
            </a:r>
            <a:endParaRPr lang="en-US" altLang="zh-TW" sz="2800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zh-TW" altLang="en-US" sz="28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誻泡見酗豯芓媲彿蝺窳有邰錮翨閶婕惠鸙惓嫇軛莠膽醯隹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651778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大型語言模型（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）的訓練成本一次就要上看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萬美元至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1200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測算生成一筆資訊的成本在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1.3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美分左右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傳統搜尋引擎的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 – 4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初期投入成本約為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億美元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每天電費更高達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500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萬美元左右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將目前的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部署到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進行的每次搜尋中，需要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512820.51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A100 HGX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伺服器和總共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4102568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A100 GPU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只有微軟養得起！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的成本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8730114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 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各行業、國家針對</a:t>
            </a: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8778460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美國國會邀請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Sam Altman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至華府說明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54165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各界針對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的態度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92</a:t>
            </a:fld>
            <a:endParaRPr kumimoji="0" lang="en-US" dirty="0"/>
          </a:p>
        </p:txBody>
      </p:sp>
      <p:pic>
        <p:nvPicPr>
          <p:cNvPr id="40962" name="Picture 2" descr="Sam Altman">
            <a:extLst>
              <a:ext uri="{FF2B5EF4-FFF2-40B4-BE49-F238E27FC236}">
                <a16:creationId xmlns:a16="http://schemas.microsoft.com/office/drawing/2014/main" id="{C3EFA2B3-6FDE-F5B2-F145-FDD697083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76757"/>
            <a:ext cx="6553200" cy="436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607657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意大利禁止使用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54165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各界針對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的態度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93</a:t>
            </a:fld>
            <a:endParaRPr kumimoji="0" lang="en-US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A5C15E6F-9610-7929-A42E-BB3D608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58" y="1938147"/>
            <a:ext cx="91344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96771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美國數所公立小學大學禁用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54165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各界針對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的態度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C5F632-B90A-F4B8-9ECE-B674F702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2404833"/>
            <a:ext cx="6638925" cy="39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0708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來自教師、記者、藝術家、學者和公眾倡導者的廣泛而嚴厲的批評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54165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各界針對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的態度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4/7/2024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95</a:t>
            </a:fld>
            <a:endParaRPr kumimoji="0"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61656C-C2F1-5B1B-EC47-748440CA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1" y="2646700"/>
            <a:ext cx="81534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8206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3073</Words>
  <Application>Microsoft Office PowerPoint</Application>
  <PresentationFormat>如螢幕大小 (4:3)</PresentationFormat>
  <Paragraphs>726</Paragraphs>
  <Slides>95</Slides>
  <Notes>88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106" baseType="lpstr">
      <vt:lpstr>Söhne</vt:lpstr>
      <vt:lpstr>微軟正黑體</vt:lpstr>
      <vt:lpstr>新細明體</vt:lpstr>
      <vt:lpstr>Arial</vt:lpstr>
      <vt:lpstr>Arial</vt:lpstr>
      <vt:lpstr>Calibri</vt:lpstr>
      <vt:lpstr>Century Schoolbook</vt:lpstr>
      <vt:lpstr>Consolas</vt:lpstr>
      <vt:lpstr>Georgia</vt:lpstr>
      <vt:lpstr>Segoe UI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2024-04-07T09:44:02Z</dcterms:modified>
</cp:coreProperties>
</file>